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5"/>
  </p:notesMasterIdLst>
  <p:sldIdLst>
    <p:sldId id="256" r:id="rId2"/>
    <p:sldId id="258" r:id="rId3"/>
    <p:sldId id="277" r:id="rId4"/>
    <p:sldId id="278" r:id="rId5"/>
    <p:sldId id="299" r:id="rId6"/>
    <p:sldId id="300" r:id="rId7"/>
    <p:sldId id="291" r:id="rId8"/>
    <p:sldId id="292" r:id="rId9"/>
    <p:sldId id="293" r:id="rId10"/>
    <p:sldId id="294" r:id="rId11"/>
    <p:sldId id="272" r:id="rId12"/>
    <p:sldId id="301" r:id="rId13"/>
    <p:sldId id="273" r:id="rId14"/>
    <p:sldId id="315" r:id="rId15"/>
    <p:sldId id="305" r:id="rId16"/>
    <p:sldId id="322" r:id="rId17"/>
    <p:sldId id="327" r:id="rId18"/>
    <p:sldId id="326" r:id="rId19"/>
    <p:sldId id="325" r:id="rId20"/>
    <p:sldId id="328" r:id="rId21"/>
    <p:sldId id="344" r:id="rId22"/>
    <p:sldId id="324" r:id="rId23"/>
    <p:sldId id="354" r:id="rId24"/>
    <p:sldId id="317" r:id="rId25"/>
    <p:sldId id="320" r:id="rId26"/>
    <p:sldId id="321" r:id="rId27"/>
    <p:sldId id="331" r:id="rId28"/>
    <p:sldId id="355" r:id="rId29"/>
    <p:sldId id="336" r:id="rId30"/>
    <p:sldId id="333" r:id="rId31"/>
    <p:sldId id="332" r:id="rId32"/>
    <p:sldId id="356" r:id="rId33"/>
    <p:sldId id="329" r:id="rId34"/>
    <p:sldId id="340" r:id="rId35"/>
    <p:sldId id="342" r:id="rId36"/>
    <p:sldId id="357" r:id="rId37"/>
    <p:sldId id="339" r:id="rId38"/>
    <p:sldId id="335" r:id="rId39"/>
    <p:sldId id="358" r:id="rId40"/>
    <p:sldId id="334" r:id="rId41"/>
    <p:sldId id="337" r:id="rId42"/>
    <p:sldId id="345" r:id="rId43"/>
    <p:sldId id="347" r:id="rId44"/>
    <p:sldId id="348" r:id="rId45"/>
    <p:sldId id="351" r:id="rId46"/>
    <p:sldId id="349" r:id="rId47"/>
    <p:sldId id="352" r:id="rId48"/>
    <p:sldId id="350" r:id="rId49"/>
    <p:sldId id="359" r:id="rId50"/>
    <p:sldId id="353" r:id="rId51"/>
    <p:sldId id="346" r:id="rId52"/>
    <p:sldId id="290" r:id="rId53"/>
    <p:sldId id="27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1"/>
    <p:restoredTop sz="94616"/>
  </p:normalViewPr>
  <p:slideViewPr>
    <p:cSldViewPr snapToGrid="0" snapToObjects="1">
      <p:cViewPr varScale="1">
        <p:scale>
          <a:sx n="124" d="100"/>
          <a:sy n="124" d="100"/>
        </p:scale>
        <p:origin x="19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B0E3C-3F6D-5949-B4C6-F2622639783E}" type="datetimeFigureOut">
              <a:rPr lang="en-US" smtClean="0"/>
              <a:t>4/17/21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9158-A1A1-0041-B722-01983AC75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9158-A1A1-0041-B722-01983AC75A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9158-A1A1-0041-B722-01983AC75A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9158-A1A1-0041-B722-01983AC75A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8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9158-A1A1-0041-B722-01983AC75A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8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9158-A1A1-0041-B722-01983AC75A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8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A-1676-AD49-905C-62EFA1BC4B22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F7E0-FA0D-A643-8C04-71BEE533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 bwMode="auto">
          <a:xfrm>
            <a:off x="169696" y="4311445"/>
            <a:ext cx="10993131" cy="1447800"/>
          </a:xfrm>
          <a:effectLst>
            <a:outerShdw blurRad="57150" dist="508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pPr algn="l"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Brighter Futures Project</a:t>
            </a: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r>
              <a:rPr lang="en-US" b="1" dirty="0">
                <a:latin typeface="Arial" charset="0"/>
                <a:ea typeface="Arial" charset="0"/>
                <a:cs typeface="Arial" charset="0"/>
              </a:rPr>
              <a:t>Consequences and Unexpected Consequences of a GG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38" y="1098345"/>
            <a:ext cx="3200400" cy="3213100"/>
          </a:xfrm>
          <a:prstGeom prst="rect">
            <a:avLst/>
          </a:prstGeom>
        </p:spPr>
      </p:pic>
      <p:sp>
        <p:nvSpPr>
          <p:cNvPr id="16" name="Subtitle 3"/>
          <p:cNvSpPr txBox="1">
            <a:spLocks/>
          </p:cNvSpPr>
          <p:nvPr/>
        </p:nvSpPr>
        <p:spPr bwMode="auto">
          <a:xfrm>
            <a:off x="359549" y="5950393"/>
            <a:ext cx="6324600" cy="658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rgbClr val="FFFFFF"/>
                </a:solidFill>
                <a:latin typeface="Georgia"/>
                <a:ea typeface="ＭＳ Ｐゴシック" charset="0"/>
                <a:cs typeface="Georgia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rgia" charset="0"/>
                <a:ea typeface="ヒラギノ角ゴ Pro W3" charset="-128"/>
                <a:cs typeface="Georgia" charset="0"/>
              </a:rPr>
              <a:t>April 14, 2021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charset="0"/>
              <a:ea typeface="ヒラギノ角ゴ Pro W3" charset="-128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6AE3D888-3B28-C248-A7F3-E56246E1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" y="992778"/>
            <a:ext cx="12192000" cy="5923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ended with this</a:t>
            </a:r>
          </a:p>
        </p:txBody>
      </p:sp>
    </p:spTree>
    <p:extLst>
      <p:ext uri="{BB962C8B-B14F-4D97-AF65-F5344CB8AC3E}">
        <p14:creationId xmlns:p14="http://schemas.microsoft.com/office/powerpoint/2010/main" val="223896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" y="104499"/>
            <a:ext cx="12204442" cy="8136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many school desks are primitive and unsafe</a:t>
            </a:r>
          </a:p>
        </p:txBody>
      </p:sp>
    </p:spTree>
    <p:extLst>
      <p:ext uri="{BB962C8B-B14F-4D97-AF65-F5344CB8AC3E}">
        <p14:creationId xmlns:p14="http://schemas.microsoft.com/office/powerpoint/2010/main" val="1937994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1CC85C78-1CBE-6F43-9741-F06D3F48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03" y="-1664414"/>
            <a:ext cx="12350448" cy="9134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we have delivered 100 new desks</a:t>
            </a:r>
          </a:p>
        </p:txBody>
      </p:sp>
    </p:spTree>
    <p:extLst>
      <p:ext uri="{BB962C8B-B14F-4D97-AF65-F5344CB8AC3E}">
        <p14:creationId xmlns:p14="http://schemas.microsoft.com/office/powerpoint/2010/main" val="230764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E85E6-5A7B-7B4B-B6F5-8AE0CFB37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" y="-262445"/>
            <a:ext cx="12187643" cy="8125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" y="-274321"/>
            <a:ext cx="12187643" cy="8125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these where the existing toilets</a:t>
            </a:r>
          </a:p>
        </p:txBody>
      </p:sp>
    </p:spTree>
    <p:extLst>
      <p:ext uri="{BB962C8B-B14F-4D97-AF65-F5344CB8AC3E}">
        <p14:creationId xmlns:p14="http://schemas.microsoft.com/office/powerpoint/2010/main" val="5476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198FA78-BB11-7B4A-88F4-A535C801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" y="-1431966"/>
            <a:ext cx="12200085" cy="91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B60C1-3543-F546-93E9-2875C3F8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6443F335-7B50-F546-9F35-CFF4034A5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638795"/>
            <a:ext cx="12192000" cy="9144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CB7-98F3-6A44-B838-EDB8A178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357837-AF4A-C043-8BB6-B7319FB82349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new toilets now in use</a:t>
            </a:r>
          </a:p>
        </p:txBody>
      </p:sp>
    </p:spTree>
    <p:extLst>
      <p:ext uri="{BB962C8B-B14F-4D97-AF65-F5344CB8AC3E}">
        <p14:creationId xmlns:p14="http://schemas.microsoft.com/office/powerpoint/2010/main" val="30959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outdoor, building, grass, dirt&#10;&#10;Description automatically generated">
            <a:extLst>
              <a:ext uri="{FF2B5EF4-FFF2-40B4-BE49-F238E27FC236}">
                <a16:creationId xmlns:a16="http://schemas.microsoft.com/office/drawing/2014/main" id="{FCEFB1E8-F5BB-4F47-870B-18A42E56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water tanks are full</a:t>
            </a:r>
          </a:p>
        </p:txBody>
      </p:sp>
    </p:spTree>
    <p:extLst>
      <p:ext uri="{BB962C8B-B14F-4D97-AF65-F5344CB8AC3E}">
        <p14:creationId xmlns:p14="http://schemas.microsoft.com/office/powerpoint/2010/main" val="192203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ox of green grass&#10;&#10;Description automatically generated">
            <a:extLst>
              <a:ext uri="{FF2B5EF4-FFF2-40B4-BE49-F238E27FC236}">
                <a16:creationId xmlns:a16="http://schemas.microsoft.com/office/drawing/2014/main" id="{7FF2F87B-58C2-9B45-9975-08A4F177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3766"/>
            <a:ext cx="12168556" cy="7831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students tap stand</a:t>
            </a:r>
          </a:p>
        </p:txBody>
      </p:sp>
    </p:spTree>
    <p:extLst>
      <p:ext uri="{BB962C8B-B14F-4D97-AF65-F5344CB8AC3E}">
        <p14:creationId xmlns:p14="http://schemas.microsoft.com/office/powerpoint/2010/main" val="267414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3980305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6FA703-2C86-0D4B-A518-5B71A44BD650}"/>
              </a:ext>
            </a:extLst>
          </p:cNvPr>
          <p:cNvSpPr txBox="1">
            <a:spLocks/>
          </p:cNvSpPr>
          <p:nvPr/>
        </p:nvSpPr>
        <p:spPr>
          <a:xfrm>
            <a:off x="25730" y="1186666"/>
            <a:ext cx="12192000" cy="535275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ACD98-85B0-F24D-9007-5C8F6B8BA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79" y="1413164"/>
            <a:ext cx="11780322" cy="510638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 testing scores have improved by 15 points</a:t>
            </a:r>
          </a:p>
          <a:p>
            <a:pPr marL="0" indent="0" algn="ctr">
              <a:buNone/>
            </a:pPr>
            <a:endParaRPr lang="en-US" sz="4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number of students attending school has increased </a:t>
            </a: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629 to 854</a:t>
            </a:r>
          </a:p>
          <a:p>
            <a:pPr marL="0" indent="0" algn="ctr">
              <a:buNone/>
            </a:pPr>
            <a:endParaRPr lang="en-US" sz="4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girls staying at home during their period has been reduced from 90% to 5%,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EA7A2-F19D-804D-9645-E920E18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50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13D723-79DB-B94A-9DF2-AB3110D68D4B}"/>
              </a:ext>
            </a:extLst>
          </p:cNvPr>
          <p:cNvSpPr txBox="1">
            <a:spLocks/>
          </p:cNvSpPr>
          <p:nvPr/>
        </p:nvSpPr>
        <p:spPr>
          <a:xfrm>
            <a:off x="25730" y="1194979"/>
            <a:ext cx="12192000" cy="535275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ACD98-85B0-F24D-9007-5C8F6B8BA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79" y="1555271"/>
            <a:ext cx="11934702" cy="4615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absenteeism is down by 75%</a:t>
            </a:r>
          </a:p>
          <a:p>
            <a:pPr marL="0" indent="0" algn="ctr">
              <a:buNone/>
            </a:pPr>
            <a:endParaRPr lang="en-US" sz="2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library has been built</a:t>
            </a:r>
          </a:p>
          <a:p>
            <a:pPr marL="0" indent="0" algn="ctr">
              <a:buNone/>
            </a:pPr>
            <a:endParaRPr lang="en-US" sz="2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student health club has been established</a:t>
            </a:r>
          </a:p>
          <a:p>
            <a:pPr marL="0" indent="0" algn="ctr">
              <a:buNone/>
            </a:pPr>
            <a:endParaRPr lang="en-US" sz="2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 environmental club has been established</a:t>
            </a:r>
          </a:p>
          <a:p>
            <a:pPr marL="0" indent="0" algn="ctr">
              <a:buNone/>
            </a:pPr>
            <a:endParaRPr lang="en-US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EA7A2-F19D-804D-9645-E920E18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0" y="-1"/>
            <a:ext cx="14223058" cy="70020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9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93" y="0"/>
            <a:ext cx="14223058" cy="7002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749446"/>
            <a:ext cx="1219200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where are Nkoilale, Kisiriri and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lltumaro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866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Unintended Consequences</a:t>
            </a:r>
          </a:p>
        </p:txBody>
      </p:sp>
    </p:spTree>
    <p:extLst>
      <p:ext uri="{BB962C8B-B14F-4D97-AF65-F5344CB8AC3E}">
        <p14:creationId xmlns:p14="http://schemas.microsoft.com/office/powerpoint/2010/main" val="3612189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2442" y="1080655"/>
            <a:ext cx="12192000" cy="56694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established three school libraries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established a sewing program for young women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established welding program for young men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developed computer training lab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ongoing tree planting program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2442" y="1080655"/>
            <a:ext cx="12192000" cy="56694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a new Rotary club has been chartered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feeding program for the sick and elderly</a:t>
            </a: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en-US" sz="40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student recognition program established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primary school mentorship program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Arial" charset="0"/>
                <a:ea typeface="Arial" charset="0"/>
                <a:cs typeface="Arial" charset="0"/>
              </a:rPr>
              <a:t>StoryBook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Libraries</a:t>
            </a:r>
          </a:p>
        </p:txBody>
      </p:sp>
    </p:spTree>
    <p:extLst>
      <p:ext uri="{BB962C8B-B14F-4D97-AF65-F5344CB8AC3E}">
        <p14:creationId xmlns:p14="http://schemas.microsoft.com/office/powerpoint/2010/main" val="21955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F14091F5-22D5-1247-B484-2A624B9FB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3" y="-273134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2AB16-9E11-284B-BDAB-CDD0A46A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5D986-5CA0-4E4D-91F7-DBE81CAC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5" name="Content Placeholder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B03EA2A-474F-584E-88F8-D19AC544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" y="-262248"/>
            <a:ext cx="12191999" cy="9143999"/>
          </a:xfrm>
          <a:prstGeom prst="rect">
            <a:avLst/>
          </a:prstGeom>
        </p:spPr>
      </p:pic>
      <p:pic>
        <p:nvPicPr>
          <p:cNvPr id="6" name="Content Placeholder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8B04893-5B38-4745-ABD1-5C250546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" y="-273134"/>
            <a:ext cx="12191999" cy="91439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F97CA2-C834-6444-9907-C21C201EBBB2}"/>
              </a:ext>
            </a:extLst>
          </p:cNvPr>
          <p:cNvSpPr txBox="1">
            <a:spLocks/>
          </p:cNvSpPr>
          <p:nvPr/>
        </p:nvSpPr>
        <p:spPr>
          <a:xfrm>
            <a:off x="-4357" y="57271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this was the beginnings of a Rotary Club</a:t>
            </a:r>
          </a:p>
        </p:txBody>
      </p:sp>
    </p:spTree>
    <p:extLst>
      <p:ext uri="{BB962C8B-B14F-4D97-AF65-F5344CB8AC3E}">
        <p14:creationId xmlns:p14="http://schemas.microsoft.com/office/powerpoint/2010/main" val="279084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BE5EC0ED-E282-E74E-9421-2504CC1A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7" y="-106902"/>
            <a:ext cx="14555555" cy="7071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92711-6AA7-1A41-AAA3-B2E98CD9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1947E-C8D0-244B-A921-07D56DE9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F79F7EC1-CD92-454D-90A4-29B5DB06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902"/>
            <a:ext cx="14555555" cy="70718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B5027D-A8EB-084F-9F44-CFC8BF17A1AE}"/>
              </a:ext>
            </a:extLst>
          </p:cNvPr>
          <p:cNvSpPr txBox="1">
            <a:spLocks/>
          </p:cNvSpPr>
          <p:nvPr/>
        </p:nvSpPr>
        <p:spPr>
          <a:xfrm>
            <a:off x="-4357" y="57271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this was the Kisiriri school library</a:t>
            </a:r>
          </a:p>
        </p:txBody>
      </p:sp>
    </p:spTree>
    <p:extLst>
      <p:ext uri="{BB962C8B-B14F-4D97-AF65-F5344CB8AC3E}">
        <p14:creationId xmlns:p14="http://schemas.microsoft.com/office/powerpoint/2010/main" val="2117081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74E7-9290-4E44-9ADA-01D66717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A0B09BD-9F30-6A43-939F-5145FDED1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2" y="-190006"/>
            <a:ext cx="12192000" cy="9144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20D99-445F-3543-8B4E-A346779D8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43AAB3-1D88-CC4E-97CB-186395112C6E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initial shipment</a:t>
            </a:r>
          </a:p>
        </p:txBody>
      </p:sp>
    </p:spTree>
    <p:extLst>
      <p:ext uri="{BB962C8B-B14F-4D97-AF65-F5344CB8AC3E}">
        <p14:creationId xmlns:p14="http://schemas.microsoft.com/office/powerpoint/2010/main" val="2871012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book shelf&#10;&#10;Description automatically generated">
            <a:extLst>
              <a:ext uri="{FF2B5EF4-FFF2-40B4-BE49-F238E27FC236}">
                <a16:creationId xmlns:a16="http://schemas.microsoft.com/office/drawing/2014/main" id="{98888D04-2FBB-EC42-9068-8EBB3D12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38335"/>
            <a:ext cx="12179558" cy="91346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30973B-E6AC-CC48-9725-2D205A29A56C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this is the Kisiriri school library today</a:t>
            </a:r>
          </a:p>
        </p:txBody>
      </p:sp>
    </p:spTree>
    <p:extLst>
      <p:ext uri="{BB962C8B-B14F-4D97-AF65-F5344CB8AC3E}">
        <p14:creationId xmlns:p14="http://schemas.microsoft.com/office/powerpoint/2010/main" val="290043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Welding at Tiziano Vocational </a:t>
            </a:r>
          </a:p>
        </p:txBody>
      </p:sp>
    </p:spTree>
    <p:extLst>
      <p:ext uri="{BB962C8B-B14F-4D97-AF65-F5344CB8AC3E}">
        <p14:creationId xmlns:p14="http://schemas.microsoft.com/office/powerpoint/2010/main" val="3001465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C1DB8A4-B0C4-5C4A-92B1-1D1E0BAEC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2456"/>
            <a:ext cx="12192000" cy="9144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C33B77-42BD-1D49-9DCE-15B449DB6B2A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poor tools and unsafe conditions</a:t>
            </a:r>
          </a:p>
        </p:txBody>
      </p:sp>
    </p:spTree>
    <p:extLst>
      <p:ext uri="{BB962C8B-B14F-4D97-AF65-F5344CB8AC3E}">
        <p14:creationId xmlns:p14="http://schemas.microsoft.com/office/powerpoint/2010/main" val="2260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Rotary GG # 1756130</a:t>
            </a:r>
          </a:p>
        </p:txBody>
      </p:sp>
    </p:spTree>
    <p:extLst>
      <p:ext uri="{BB962C8B-B14F-4D97-AF65-F5344CB8AC3E}">
        <p14:creationId xmlns:p14="http://schemas.microsoft.com/office/powerpoint/2010/main" val="1439576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garbage&#10;&#10;Description automatically generated">
            <a:extLst>
              <a:ext uri="{FF2B5EF4-FFF2-40B4-BE49-F238E27FC236}">
                <a16:creationId xmlns:a16="http://schemas.microsoft.com/office/drawing/2014/main" id="{4BC4FA90-262D-3F44-B720-0762E6C81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884" y="-1147666"/>
            <a:ext cx="12204442" cy="91533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149E9A-4A5C-4343-8A7B-7F0DFB08EAC8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new equipment and protective clothing</a:t>
            </a:r>
          </a:p>
        </p:txBody>
      </p:sp>
    </p:spTree>
    <p:extLst>
      <p:ext uri="{BB962C8B-B14F-4D97-AF65-F5344CB8AC3E}">
        <p14:creationId xmlns:p14="http://schemas.microsoft.com/office/powerpoint/2010/main" val="230924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C0C16816-D080-7F42-A71F-B354866B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59" y="-386512"/>
            <a:ext cx="6083558" cy="8111411"/>
          </a:xfrm>
          <a:prstGeom prst="rect">
            <a:avLst/>
          </a:prstGeom>
        </p:spPr>
      </p:pic>
      <p:pic>
        <p:nvPicPr>
          <p:cNvPr id="5" name="Content Placeholder 4" descr="A picture containing outdoor, building, person, luggage&#10;&#10;Description automatically generated">
            <a:extLst>
              <a:ext uri="{FF2B5EF4-FFF2-40B4-BE49-F238E27FC236}">
                <a16:creationId xmlns:a16="http://schemas.microsoft.com/office/drawing/2014/main" id="{7FCEA428-81A8-0E4A-8BED-3C72F4D3B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42" y="-230380"/>
            <a:ext cx="6071117" cy="80948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999BFA-B389-8F41-A104-BA5AD9A1D269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improved quality and safe conditions </a:t>
            </a:r>
          </a:p>
        </p:txBody>
      </p:sp>
    </p:spTree>
    <p:extLst>
      <p:ext uri="{BB962C8B-B14F-4D97-AF65-F5344CB8AC3E}">
        <p14:creationId xmlns:p14="http://schemas.microsoft.com/office/powerpoint/2010/main" val="2417450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Sewing at Tiziano Vocational </a:t>
            </a:r>
          </a:p>
        </p:txBody>
      </p:sp>
    </p:spTree>
    <p:extLst>
      <p:ext uri="{BB962C8B-B14F-4D97-AF65-F5344CB8AC3E}">
        <p14:creationId xmlns:p14="http://schemas.microsoft.com/office/powerpoint/2010/main" val="329883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ning room table&#10;&#10;Description automatically generated">
            <a:extLst>
              <a:ext uri="{FF2B5EF4-FFF2-40B4-BE49-F238E27FC236}">
                <a16:creationId xmlns:a16="http://schemas.microsoft.com/office/drawing/2014/main" id="{B0594561-3824-B342-A71B-2BD5FA602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2" y="0"/>
            <a:ext cx="12286357" cy="921476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EFAAEA-AEF8-B849-AC48-233954CF59AB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nine sewing machines</a:t>
            </a:r>
          </a:p>
        </p:txBody>
      </p:sp>
    </p:spTree>
    <p:extLst>
      <p:ext uri="{BB962C8B-B14F-4D97-AF65-F5344CB8AC3E}">
        <p14:creationId xmlns:p14="http://schemas.microsoft.com/office/powerpoint/2010/main" val="2319441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7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4CB72672-48D1-7342-B0BA-D2BC1FF90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42" y="-953201"/>
            <a:ext cx="12204442" cy="9153332"/>
          </a:xfrm>
        </p:spPr>
      </p:pic>
      <p:pic>
        <p:nvPicPr>
          <p:cNvPr id="5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E640B81F-EB9F-9D43-8ABF-1F3FF3A9B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" y="-942315"/>
            <a:ext cx="12204442" cy="91533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6F6A4-B54E-0D4F-90EC-3B4A5627E762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making custom clothing and school uniforms</a:t>
            </a:r>
          </a:p>
        </p:txBody>
      </p:sp>
    </p:spTree>
    <p:extLst>
      <p:ext uri="{BB962C8B-B14F-4D97-AF65-F5344CB8AC3E}">
        <p14:creationId xmlns:p14="http://schemas.microsoft.com/office/powerpoint/2010/main" val="941368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6095C4B-CCE3-E84F-B83F-D27C14819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2" y="0"/>
            <a:ext cx="12179558" cy="91346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24D275-D236-664F-A396-065F988F9BFE}"/>
              </a:ext>
            </a:extLst>
          </p:cNvPr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masks to help in a crisis </a:t>
            </a:r>
          </a:p>
        </p:txBody>
      </p:sp>
    </p:spTree>
    <p:extLst>
      <p:ext uri="{BB962C8B-B14F-4D97-AF65-F5344CB8AC3E}">
        <p14:creationId xmlns:p14="http://schemas.microsoft.com/office/powerpoint/2010/main" val="279572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Computer Lab at Tiziano Vocational </a:t>
            </a:r>
          </a:p>
        </p:txBody>
      </p:sp>
    </p:spTree>
    <p:extLst>
      <p:ext uri="{BB962C8B-B14F-4D97-AF65-F5344CB8AC3E}">
        <p14:creationId xmlns:p14="http://schemas.microsoft.com/office/powerpoint/2010/main" val="2736500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3A027D2F-7BE3-2745-A0F9-494837F89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7116" cy="91253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46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49A8C0C-9FEA-1B4B-9DA1-A0CCC1E15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8817"/>
            <a:ext cx="12167116" cy="9125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3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The rest of the story… </a:t>
            </a:r>
          </a:p>
        </p:txBody>
      </p:sp>
    </p:spTree>
    <p:extLst>
      <p:ext uri="{BB962C8B-B14F-4D97-AF65-F5344CB8AC3E}">
        <p14:creationId xmlns:p14="http://schemas.microsoft.com/office/powerpoint/2010/main" val="1374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704778"/>
            <a:ext cx="12192000" cy="434670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renovate 15 classrooms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(desks - doors - windows - lighting - floor - wall)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build 40 toilets (14 girls, 14 boys, 4 teachers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8 infants)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build 2-350,000 </a:t>
            </a:r>
            <a:r>
              <a:rPr lang="en-US" sz="4000" b="1" dirty="0" err="1">
                <a:latin typeface="Arial" charset="0"/>
                <a:ea typeface="Arial" charset="0"/>
                <a:cs typeface="Arial" charset="0"/>
              </a:rPr>
              <a:t>ltr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. rainwater harvesting systems</a:t>
            </a:r>
          </a:p>
        </p:txBody>
      </p:sp>
    </p:spTree>
    <p:extLst>
      <p:ext uri="{BB962C8B-B14F-4D97-AF65-F5344CB8AC3E}">
        <p14:creationId xmlns:p14="http://schemas.microsoft.com/office/powerpoint/2010/main" val="541541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3053A2EC-AE3B-7D42-8B58-EC2D3C756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42" y="-1368838"/>
            <a:ext cx="12192000" cy="12192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6" name="Content Placeholder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4393873C-A115-2A4C-BDF8-00AEFA3F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2" y="-1357952"/>
            <a:ext cx="12192000" cy="12192000"/>
          </a:xfrm>
          <a:prstGeom prst="rect">
            <a:avLst/>
          </a:prstGeom>
        </p:spPr>
      </p:pic>
      <p:pic>
        <p:nvPicPr>
          <p:cNvPr id="7" name="Content Placeholder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F4990F07-8F00-814D-A151-D8A89E67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2" y="-1368838"/>
            <a:ext cx="12192000" cy="12192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78C12-35F5-8243-9072-6603CC316184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if you visit you plant a tree</a:t>
            </a:r>
          </a:p>
        </p:txBody>
      </p:sp>
    </p:spTree>
    <p:extLst>
      <p:ext uri="{BB962C8B-B14F-4D97-AF65-F5344CB8AC3E}">
        <p14:creationId xmlns:p14="http://schemas.microsoft.com/office/powerpoint/2010/main" val="1676222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4F818A41-0705-B645-A913-2E0F4EBB2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4" y="-1133669"/>
            <a:ext cx="12167116" cy="91253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AB974-E765-A241-90BE-CF1EFA9C2AA2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feeding the poor, elderly and the frail</a:t>
            </a:r>
          </a:p>
        </p:txBody>
      </p:sp>
    </p:spTree>
    <p:extLst>
      <p:ext uri="{BB962C8B-B14F-4D97-AF65-F5344CB8AC3E}">
        <p14:creationId xmlns:p14="http://schemas.microsoft.com/office/powerpoint/2010/main" val="1171524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174A-A8B0-3F41-9020-A270024F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59DE70A5-502B-294B-BF3C-82C779E0F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88891"/>
            <a:ext cx="12041013" cy="899313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658860-ACB9-1149-9053-E35EA6D80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E5F828-8BFA-554D-957B-D971C8AAD7F6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student recognition</a:t>
            </a:r>
          </a:p>
        </p:txBody>
      </p:sp>
    </p:spTree>
    <p:extLst>
      <p:ext uri="{BB962C8B-B14F-4D97-AF65-F5344CB8AC3E}">
        <p14:creationId xmlns:p14="http://schemas.microsoft.com/office/powerpoint/2010/main" val="3651220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820551"/>
            <a:ext cx="12192000" cy="12377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1458307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274619"/>
            <a:ext cx="12192000" cy="54636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replace Kisiriri elementary school classrooms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build 300 school desks </a:t>
            </a:r>
            <a:r>
              <a:rPr lang="mr-IN" sz="40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50 tables </a:t>
            </a:r>
            <a:r>
              <a:rPr lang="mr-IN" sz="40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250 chairs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75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BA33-1AA6-464D-8F70-9BCAF2ED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1eba1f4-0cd5-4673-9738-bc8e6dd607a6.mp4" descr="c1eba1f4-0cd5-4673-9738-bc8e6dd607a6.mp4">
            <a:hlinkClick r:id="" action="ppaction://media"/>
            <a:extLst>
              <a:ext uri="{FF2B5EF4-FFF2-40B4-BE49-F238E27FC236}">
                <a16:creationId xmlns:a16="http://schemas.microsoft.com/office/drawing/2014/main" id="{A2344203-5248-734D-AC4C-41327CDE6A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7159" y="-1413174"/>
            <a:ext cx="14943185" cy="8459166"/>
          </a:xfrm>
        </p:spPr>
      </p:pic>
      <p:pic>
        <p:nvPicPr>
          <p:cNvPr id="4" name="c1eba1f4-0cd5-4673-9738-bc8e6dd607a6.mp4" descr="c1eba1f4-0cd5-4673-9738-bc8e6dd607a6.mp4">
            <a:hlinkClick r:id="" action="ppaction://media"/>
            <a:extLst>
              <a:ext uri="{FF2B5EF4-FFF2-40B4-BE49-F238E27FC236}">
                <a16:creationId xmlns:a16="http://schemas.microsoft.com/office/drawing/2014/main" id="{3DE799FE-5DB0-104C-9BF7-54AE8E12B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7159" y="-1401299"/>
            <a:ext cx="14943185" cy="84591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387C3C-8FA5-D24A-AECB-F45F8C28A9B9}"/>
              </a:ext>
            </a:extLst>
          </p:cNvPr>
          <p:cNvSpPr txBox="1">
            <a:spLocks/>
          </p:cNvSpPr>
          <p:nvPr/>
        </p:nvSpPr>
        <p:spPr>
          <a:xfrm>
            <a:off x="-24884" y="5830785"/>
            <a:ext cx="12192000" cy="7898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old kindergarten classrooms  </a:t>
            </a:r>
          </a:p>
        </p:txBody>
      </p:sp>
    </p:spTree>
    <p:extLst>
      <p:ext uri="{BB962C8B-B14F-4D97-AF65-F5344CB8AC3E}">
        <p14:creationId xmlns:p14="http://schemas.microsoft.com/office/powerpoint/2010/main" val="5413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grass, outdoor, sport&#10;&#10;Description automatically generated">
            <a:extLst>
              <a:ext uri="{FF2B5EF4-FFF2-40B4-BE49-F238E27FC236}">
                <a16:creationId xmlns:a16="http://schemas.microsoft.com/office/drawing/2014/main" id="{762C95A8-5FE0-9C48-89C0-F50F5745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" y="-2326511"/>
            <a:ext cx="12500977" cy="9375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5" name="Picture 4" descr="A picture containing sky, grass, outdoor, sport&#10;&#10;Description automatically generated">
            <a:extLst>
              <a:ext uri="{FF2B5EF4-FFF2-40B4-BE49-F238E27FC236}">
                <a16:creationId xmlns:a16="http://schemas.microsoft.com/office/drawing/2014/main" id="{D65E46B4-DCDC-CE45-A946-7E9669F9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" y="-2314636"/>
            <a:ext cx="12500977" cy="937573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943841-59D6-F143-964D-9044635E7E39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old demolished and new foundation layout</a:t>
            </a:r>
          </a:p>
        </p:txBody>
      </p:sp>
    </p:spTree>
    <p:extLst>
      <p:ext uri="{BB962C8B-B14F-4D97-AF65-F5344CB8AC3E}">
        <p14:creationId xmlns:p14="http://schemas.microsoft.com/office/powerpoint/2010/main" val="911674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ound, outdoor, dirt&#10;&#10;Description automatically generated">
            <a:extLst>
              <a:ext uri="{FF2B5EF4-FFF2-40B4-BE49-F238E27FC236}">
                <a16:creationId xmlns:a16="http://schemas.microsoft.com/office/drawing/2014/main" id="{29EC489D-AE1A-CF4A-97F2-792B0DB7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706" y="496389"/>
            <a:ext cx="13938944" cy="6594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4EF43-14AA-B742-B6FE-A3CCA757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37BA6E-36AD-A441-AFA0-F2B7F2D10171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local contractor and labor</a:t>
            </a:r>
          </a:p>
        </p:txBody>
      </p:sp>
    </p:spTree>
    <p:extLst>
      <p:ext uri="{BB962C8B-B14F-4D97-AF65-F5344CB8AC3E}">
        <p14:creationId xmlns:p14="http://schemas.microsoft.com/office/powerpoint/2010/main" val="3308994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outdoor, grass, dirt&#10;&#10;Description automatically generated">
            <a:extLst>
              <a:ext uri="{FF2B5EF4-FFF2-40B4-BE49-F238E27FC236}">
                <a16:creationId xmlns:a16="http://schemas.microsoft.com/office/drawing/2014/main" id="{1F1738A8-C0BF-0C48-89A4-930068982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2941" y="809295"/>
            <a:ext cx="12841782" cy="60751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611D-5188-D54E-B2D3-CA6ED776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568FF-3605-0341-BE82-E43254480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90CB0D-3F6E-AF48-94DE-DCDA1FFB79D1}"/>
              </a:ext>
            </a:extLst>
          </p:cNvPr>
          <p:cNvSpPr txBox="1">
            <a:spLocks/>
          </p:cNvSpPr>
          <p:nvPr/>
        </p:nvSpPr>
        <p:spPr>
          <a:xfrm>
            <a:off x="-24884" y="5869735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progress on the foundations</a:t>
            </a:r>
          </a:p>
        </p:txBody>
      </p:sp>
    </p:spTree>
    <p:extLst>
      <p:ext uri="{BB962C8B-B14F-4D97-AF65-F5344CB8AC3E}">
        <p14:creationId xmlns:p14="http://schemas.microsoft.com/office/powerpoint/2010/main" val="919984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12D7-DCB4-884D-BD80-9CA82C9F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55B80-0119-D741-B95E-053CEC37A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7B224-2742-7B42-98CF-4C41FFB9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0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house&#10;&#10;Description automatically generated">
            <a:extLst>
              <a:ext uri="{FF2B5EF4-FFF2-40B4-BE49-F238E27FC236}">
                <a16:creationId xmlns:a16="http://schemas.microsoft.com/office/drawing/2014/main" id="{D525B6A7-2955-074D-B820-0A278614B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before – roof leaked - painted with lead paint</a:t>
            </a:r>
          </a:p>
        </p:txBody>
      </p:sp>
    </p:spTree>
    <p:extLst>
      <p:ext uri="{BB962C8B-B14F-4D97-AF65-F5344CB8AC3E}">
        <p14:creationId xmlns:p14="http://schemas.microsoft.com/office/powerpoint/2010/main" val="967064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AEF0-A9DC-D94B-A4C7-7BC95807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outdoor, table, wooden&#10;&#10;Description automatically generated">
            <a:extLst>
              <a:ext uri="{FF2B5EF4-FFF2-40B4-BE49-F238E27FC236}">
                <a16:creationId xmlns:a16="http://schemas.microsoft.com/office/drawing/2014/main" id="{0B7F514B-D59F-E844-9DE5-E40C85B16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46739"/>
            <a:ext cx="13288783" cy="9966587"/>
          </a:xfrm>
        </p:spPr>
      </p:pic>
      <p:pic>
        <p:nvPicPr>
          <p:cNvPr id="6" name="Content Placeholder 4" descr="A picture containing grass, outdoor, table, wooden&#10;&#10;Description automatically generated">
            <a:extLst>
              <a:ext uri="{FF2B5EF4-FFF2-40B4-BE49-F238E27FC236}">
                <a16:creationId xmlns:a16="http://schemas.microsoft.com/office/drawing/2014/main" id="{0DD475AD-E977-A74F-AA26-74C23784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46739"/>
            <a:ext cx="13288783" cy="996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A8DD4-7F51-514F-A79F-40D72226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D0BE3C-C01C-5143-89A9-C964CFCF7CC4}"/>
              </a:ext>
            </a:extLst>
          </p:cNvPr>
          <p:cNvSpPr/>
          <p:nvPr/>
        </p:nvSpPr>
        <p:spPr>
          <a:xfrm>
            <a:off x="625291" y="5169436"/>
            <a:ext cx="10941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charset="0"/>
                <a:cs typeface="Arial" charset="0"/>
              </a:rPr>
              <a:t>… for each desk donated we will provide a one for one match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1E9318-4BC6-6246-A8C0-718ABDC98822}"/>
              </a:ext>
            </a:extLst>
          </p:cNvPr>
          <p:cNvSpPr/>
          <p:nvPr/>
        </p:nvSpPr>
        <p:spPr>
          <a:xfrm>
            <a:off x="531469" y="2885574"/>
            <a:ext cx="10082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… we need 150 kindergarten desks</a:t>
            </a:r>
          </a:p>
        </p:txBody>
      </p:sp>
    </p:spTree>
    <p:extLst>
      <p:ext uri="{BB962C8B-B14F-4D97-AF65-F5344CB8AC3E}">
        <p14:creationId xmlns:p14="http://schemas.microsoft.com/office/powerpoint/2010/main" val="2851932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274619"/>
            <a:ext cx="12192000" cy="54636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replace Kisiriri elementary school classrooms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solidFill>
                <a:schemeClr val="tx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build 300 school desks </a:t>
            </a:r>
            <a:r>
              <a:rPr lang="mr-IN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 50 tables </a:t>
            </a:r>
            <a:r>
              <a:rPr lang="mr-IN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dirty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 250 chairs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continue to send books to school libraries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continue to support 6 girls in university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continue to support 21 girls and 4 boys in Nkoilale primary school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31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274619"/>
            <a:ext cx="12192000" cy="529243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continue to support 3 students in secondary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support the building of a 600,000 </a:t>
            </a:r>
            <a:r>
              <a:rPr lang="en-US" sz="4000" b="1" dirty="0" err="1">
                <a:latin typeface="Arial" charset="0"/>
                <a:ea typeface="Arial" charset="0"/>
                <a:cs typeface="Arial" charset="0"/>
              </a:rPr>
              <a:t>ltr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. water tank for </a:t>
            </a:r>
            <a:r>
              <a:rPr lang="en-US" sz="4000" b="1" dirty="0" err="1">
                <a:latin typeface="Arial" charset="0"/>
                <a:ea typeface="Arial" charset="0"/>
                <a:cs typeface="Arial" charset="0"/>
              </a:rPr>
              <a:t>Nagaswani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hospital (possibly using a GG)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support the renovation of </a:t>
            </a:r>
            <a:r>
              <a:rPr lang="en-US" sz="4000" b="1" dirty="0" err="1">
                <a:latin typeface="Arial" charset="0"/>
                <a:ea typeface="Arial" charset="0"/>
                <a:cs typeface="Arial" charset="0"/>
              </a:rPr>
              <a:t>lltamaro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primary school maybe with the help of a GG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22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38" y="1098345"/>
            <a:ext cx="3200400" cy="321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74057" y="992779"/>
            <a:ext cx="10242872" cy="4174307"/>
          </a:xfrm>
          <a:prstGeom prst="rect">
            <a:avLst/>
          </a:prstGeom>
          <a:effectLst>
            <a:outerShdw blurRad="57150" dist="508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Brighter Futures Project</a:t>
            </a: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3028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tent in a field&#10;&#10;Description automatically generated">
            <a:extLst>
              <a:ext uri="{FF2B5EF4-FFF2-40B4-BE49-F238E27FC236}">
                <a16:creationId xmlns:a16="http://schemas.microsoft.com/office/drawing/2014/main" id="{8B647F36-67C8-D24C-AB3F-4FA6A95E7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35" y="445303"/>
            <a:ext cx="12248120" cy="6935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5793" y="5789169"/>
            <a:ext cx="12249177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new roof</a:t>
            </a:r>
          </a:p>
        </p:txBody>
      </p:sp>
    </p:spTree>
    <p:extLst>
      <p:ext uri="{BB962C8B-B14F-4D97-AF65-F5344CB8AC3E}">
        <p14:creationId xmlns:p14="http://schemas.microsoft.com/office/powerpoint/2010/main" val="384399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3" name="Picture 2" descr="A picture containing outdoor, sky, ground, tree&#10;&#10;Description automatically generated">
            <a:extLst>
              <a:ext uri="{FF2B5EF4-FFF2-40B4-BE49-F238E27FC236}">
                <a16:creationId xmlns:a16="http://schemas.microsoft.com/office/drawing/2014/main" id="{7CAEC463-2B3F-CE4A-AF9D-B16803257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" y="1017653"/>
            <a:ext cx="12192000" cy="592347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without a roof is now a library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4F2496-74F2-BD4B-B263-EB877C9F9157}"/>
              </a:ext>
            </a:extLst>
          </p:cNvPr>
          <p:cNvSpPr txBox="1">
            <a:spLocks/>
          </p:cNvSpPr>
          <p:nvPr/>
        </p:nvSpPr>
        <p:spPr>
          <a:xfrm>
            <a:off x="8196349" y="1467198"/>
            <a:ext cx="2826327" cy="10515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roof lost in a     	wind storm</a:t>
            </a:r>
          </a:p>
        </p:txBody>
      </p:sp>
    </p:spTree>
    <p:extLst>
      <p:ext uri="{BB962C8B-B14F-4D97-AF65-F5344CB8AC3E}">
        <p14:creationId xmlns:p14="http://schemas.microsoft.com/office/powerpoint/2010/main" val="409128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pic>
        <p:nvPicPr>
          <p:cNvPr id="6" name="Picture 5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77797840-905B-734E-9C7F-78FA5F80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99" y="996633"/>
            <a:ext cx="12192000" cy="592347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after</a:t>
            </a:r>
          </a:p>
        </p:txBody>
      </p:sp>
    </p:spTree>
    <p:extLst>
      <p:ext uri="{BB962C8B-B14F-4D97-AF65-F5344CB8AC3E}">
        <p14:creationId xmlns:p14="http://schemas.microsoft.com/office/powerpoint/2010/main" val="789143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CE34F8CE-A55E-554D-841A-12C468A4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7" y="1003879"/>
            <a:ext cx="12192000" cy="5923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" y="0"/>
            <a:ext cx="12179558" cy="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" y="0"/>
            <a:ext cx="12192000" cy="99277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4357" y="5777137"/>
            <a:ext cx="12192000" cy="75093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we started with this</a:t>
            </a:r>
          </a:p>
        </p:txBody>
      </p:sp>
    </p:spTree>
    <p:extLst>
      <p:ext uri="{BB962C8B-B14F-4D97-AF65-F5344CB8AC3E}">
        <p14:creationId xmlns:p14="http://schemas.microsoft.com/office/powerpoint/2010/main" val="4266254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27689</TotalTime>
  <Words>540</Words>
  <Application>Microsoft Macintosh PowerPoint</Application>
  <PresentationFormat>Widescreen</PresentationFormat>
  <Paragraphs>119</Paragraphs>
  <Slides>53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Georgia</vt:lpstr>
      <vt:lpstr>Office Theme</vt:lpstr>
      <vt:lpstr>Brighter Futures Project  Consequences and Unexpected Consequences of a 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Lester Cooper</dc:creator>
  <cp:lastModifiedBy>Lester Cooper</cp:lastModifiedBy>
  <cp:revision>135</cp:revision>
  <dcterms:created xsi:type="dcterms:W3CDTF">2017-11-24T00:08:55Z</dcterms:created>
  <dcterms:modified xsi:type="dcterms:W3CDTF">2021-04-18T03:52:49Z</dcterms:modified>
</cp:coreProperties>
</file>